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24384000" cy="13716000"/>
  <p:notesSz cx="6858000" cy="9144000"/>
  <p:embeddedFontLst>
    <p:embeddedFont>
      <p:font typeface="Century Gothic" panose="020B0502020202020204" pitchFamily="34" charset="0"/>
      <p:regular r:id="rId10"/>
      <p:bold r:id="rId11"/>
      <p:italic r:id="rId12"/>
      <p:boldItalic r:id="rId13"/>
    </p:embeddedFont>
    <p:embeddedFont>
      <p:font typeface="Outfit" panose="020B0604020202020204" charset="0"/>
      <p:regular r:id="rId14"/>
      <p:bold r:id="rId15"/>
    </p:embeddedFont>
    <p:embeddedFont>
      <p:font typeface="Outfit Light" panose="020B0604020202020204" charset="0"/>
      <p:regular r:id="rId16"/>
      <p:bold r:id="rId17"/>
    </p:embeddedFont>
    <p:embeddedFont>
      <p:font typeface="Poppins" panose="00000500000000000000" pitchFamily="2" charset="0"/>
      <p:regular r:id="rId18"/>
      <p:bold r:id="rId19"/>
      <p:italic r:id="rId20"/>
      <p:boldItalic r:id="rId21"/>
    </p:embeddedFont>
    <p:embeddedFont>
      <p:font typeface="Roboto Light" panose="020F0502020204030204" pitchFamily="2"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0sQ4srsabM4AYf02m6fFo3B7ph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44"/>
    <p:restoredTop sz="94663"/>
  </p:normalViewPr>
  <p:slideViewPr>
    <p:cSldViewPr snapToGrid="0">
      <p:cViewPr varScale="1">
        <p:scale>
          <a:sx n="53" d="100"/>
          <a:sy n="53" d="100"/>
        </p:scale>
        <p:origin x="1134" y="96"/>
      </p:cViewPr>
      <p:guideLst>
        <p:guide orient="horz" pos="2160"/>
        <p:guide pos="288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12.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font" Target="fonts/font16.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font" Target="fonts/font15.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font" Target="fonts/font1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4" name="Google Shape;10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7" name="Google Shape;11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32" name="Google Shape;13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5" name="Google Shape;14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5" name="Google Shape;14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1920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4" name="Google Shape;14;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5" name="Google Shape;15;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6" name="Google Shape;16;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7"/>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2" name="Google Shape;7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3" name="Google Shape;7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8"/>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8" name="Google Shape;78;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9" name="Google Shape;79;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1" name="Google Shape;21;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2" name="Google Shape;22;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26" name="Google Shape;26;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7" name="Google Shape;27;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8" name="Google Shape;28;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2" name="Google Shape;32;p1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3" name="Google Shape;33;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4" name="Google Shape;34;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5" name="Google Shape;35;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2"/>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39" name="Google Shape;39;p12"/>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0" name="Google Shape;40;p12"/>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1" name="Google Shape;41;p12"/>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2" name="Google Shape;42;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3" name="Google Shape;43;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4" name="Google Shape;44;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8" name="Google Shape;48;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9" name="Google Shape;49;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2" name="Google Shape;52;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3" name="Google Shape;53;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9" name="Google Shape;59;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0" name="Google Shape;60;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6"/>
          <p:cNvSpPr>
            <a:spLocks noGrp="1"/>
          </p:cNvSpPr>
          <p:nvPr>
            <p:ph type="pic" idx="2"/>
          </p:nvPr>
        </p:nvSpPr>
        <p:spPr>
          <a:xfrm>
            <a:off x="1792288" y="612775"/>
            <a:ext cx="5486400" cy="4114800"/>
          </a:xfrm>
          <a:prstGeom prst="rect">
            <a:avLst/>
          </a:prstGeom>
          <a:noFill/>
          <a:ln>
            <a:noFill/>
          </a:ln>
        </p:spPr>
      </p:sp>
      <p:sp>
        <p:nvSpPr>
          <p:cNvPr id="64" name="Google Shape;64;p1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6" name="Google Shape;66;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7" name="Google Shape;67;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dirty="0"/>
          </a:p>
        </p:txBody>
      </p:sp>
      <p:sp>
        <p:nvSpPr>
          <p:cNvPr id="8" name="Google Shape;8;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mailto:inquiries@100DayAdvisor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0" y="-1"/>
            <a:ext cx="24343358" cy="13693139"/>
          </a:xfrm>
          <a:prstGeom prst="rect">
            <a:avLst/>
          </a:prstGeom>
          <a:noFill/>
          <a:ln>
            <a:noFill/>
          </a:ln>
        </p:spPr>
      </p:pic>
      <p:sp>
        <p:nvSpPr>
          <p:cNvPr id="85" name="Google Shape;85;p1"/>
          <p:cNvSpPr txBox="1"/>
          <p:nvPr/>
        </p:nvSpPr>
        <p:spPr>
          <a:xfrm>
            <a:off x="4699063" y="783765"/>
            <a:ext cx="15805664" cy="378561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0" b="1" i="0" u="none" strike="noStrike" cap="none" dirty="0">
                <a:solidFill>
                  <a:srgbClr val="253F60"/>
                </a:solidFill>
                <a:latin typeface="Outfit"/>
                <a:ea typeface="Outfit"/>
                <a:cs typeface="Outfit"/>
                <a:sym typeface="Outfit"/>
              </a:rPr>
              <a:t>PRE-CLOSE </a:t>
            </a:r>
          </a:p>
          <a:p>
            <a:pPr marL="0" marR="0" lvl="0" indent="0" algn="ctr" rtl="0">
              <a:spcBef>
                <a:spcPts val="0"/>
              </a:spcBef>
              <a:spcAft>
                <a:spcPts val="0"/>
              </a:spcAft>
              <a:buNone/>
            </a:pPr>
            <a:r>
              <a:rPr lang="en-US" sz="8000" b="1" i="0" u="none" strike="noStrike" cap="none" dirty="0">
                <a:solidFill>
                  <a:srgbClr val="253F60"/>
                </a:solidFill>
                <a:latin typeface="Outfit"/>
                <a:ea typeface="Outfit"/>
                <a:cs typeface="Outfit"/>
                <a:sym typeface="Outfit"/>
              </a:rPr>
              <a:t>M&amp;A INTEGRATION</a:t>
            </a:r>
            <a:br>
              <a:rPr lang="en-US" sz="8000" b="1" i="0" u="none" strike="noStrike" cap="none" dirty="0">
                <a:solidFill>
                  <a:srgbClr val="253F60"/>
                </a:solidFill>
                <a:latin typeface="Outfit"/>
                <a:ea typeface="Outfit"/>
                <a:cs typeface="Outfit"/>
                <a:sym typeface="Outfit"/>
              </a:rPr>
            </a:br>
            <a:r>
              <a:rPr lang="en-US" sz="8000" b="1" i="0" u="none" strike="noStrike" cap="none" dirty="0">
                <a:solidFill>
                  <a:srgbClr val="253F60"/>
                </a:solidFill>
                <a:latin typeface="Outfit"/>
                <a:ea typeface="Outfit"/>
                <a:cs typeface="Outfit"/>
                <a:sym typeface="Outfit"/>
              </a:rPr>
              <a:t>QUESTIONS TO </a:t>
            </a:r>
            <a:r>
              <a:rPr lang="en-US" sz="8000" b="1" dirty="0">
                <a:solidFill>
                  <a:srgbClr val="253F60"/>
                </a:solidFill>
                <a:latin typeface="Outfit"/>
                <a:ea typeface="Outfit"/>
                <a:cs typeface="Outfit"/>
                <a:sym typeface="Outfit"/>
              </a:rPr>
              <a:t>DISCUSS</a:t>
            </a:r>
            <a:endParaRPr sz="8000" b="1" i="0" u="none" strike="noStrike" cap="none" dirty="0">
              <a:solidFill>
                <a:srgbClr val="253F60"/>
              </a:solidFill>
              <a:latin typeface="Outfit"/>
              <a:ea typeface="Outfit"/>
              <a:cs typeface="Outfit"/>
              <a:sym typeface="Outfi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2"/>
          <p:cNvPicPr preferRelativeResize="0"/>
          <p:nvPr/>
        </p:nvPicPr>
        <p:blipFill rotWithShape="1">
          <a:blip r:embed="rId3">
            <a:alphaModFix/>
          </a:blip>
          <a:srcRect/>
          <a:stretch/>
        </p:blipFill>
        <p:spPr>
          <a:xfrm>
            <a:off x="0" y="61814"/>
            <a:ext cx="24384000" cy="13716000"/>
          </a:xfrm>
          <a:prstGeom prst="rect">
            <a:avLst/>
          </a:prstGeom>
          <a:noFill/>
          <a:ln>
            <a:noFill/>
          </a:ln>
        </p:spPr>
      </p:pic>
      <p:sp>
        <p:nvSpPr>
          <p:cNvPr id="91" name="Google Shape;91;p2"/>
          <p:cNvSpPr txBox="1"/>
          <p:nvPr/>
        </p:nvSpPr>
        <p:spPr>
          <a:xfrm>
            <a:off x="14775007" y="3307591"/>
            <a:ext cx="7229587" cy="112287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3200" b="0" i="0" u="none" strike="noStrike" cap="none" dirty="0">
                <a:solidFill>
                  <a:srgbClr val="253F60"/>
                </a:solidFill>
                <a:latin typeface="Calibri"/>
                <a:ea typeface="Calibri"/>
                <a:cs typeface="Calibri"/>
                <a:sym typeface="Calibri"/>
              </a:rPr>
              <a:t>What is the best way to describe our merger’s strategic purpose? </a:t>
            </a:r>
            <a:endParaRPr dirty="0"/>
          </a:p>
        </p:txBody>
      </p:sp>
      <p:pic>
        <p:nvPicPr>
          <p:cNvPr id="92" name="Google Shape;92;p2"/>
          <p:cNvPicPr preferRelativeResize="0"/>
          <p:nvPr/>
        </p:nvPicPr>
        <p:blipFill rotWithShape="1">
          <a:blip r:embed="rId4">
            <a:alphaModFix/>
          </a:blip>
          <a:srcRect/>
          <a:stretch/>
        </p:blipFill>
        <p:spPr>
          <a:xfrm>
            <a:off x="10339690" y="1835170"/>
            <a:ext cx="12595123" cy="10366111"/>
          </a:xfrm>
          <a:prstGeom prst="rect">
            <a:avLst/>
          </a:prstGeom>
          <a:noFill/>
          <a:ln>
            <a:noFill/>
          </a:ln>
          <a:effectLst>
            <a:outerShdw blurRad="292100" dist="38100" dir="5400000" sx="101000" sy="101000" algn="t" rotWithShape="0">
              <a:srgbClr val="000000">
                <a:alpha val="40000"/>
              </a:srgbClr>
            </a:outerShdw>
          </a:effectLst>
        </p:spPr>
      </p:pic>
      <p:grpSp>
        <p:nvGrpSpPr>
          <p:cNvPr id="93" name="Google Shape;93;p2"/>
          <p:cNvGrpSpPr/>
          <p:nvPr/>
        </p:nvGrpSpPr>
        <p:grpSpPr>
          <a:xfrm>
            <a:off x="11490770" y="3888141"/>
            <a:ext cx="10513824" cy="6572134"/>
            <a:chOff x="13128531" y="2085117"/>
            <a:chExt cx="8905560" cy="6572134"/>
          </a:xfrm>
        </p:grpSpPr>
        <p:sp>
          <p:nvSpPr>
            <p:cNvPr id="94" name="Google Shape;94;p2"/>
            <p:cNvSpPr txBox="1"/>
            <p:nvPr/>
          </p:nvSpPr>
          <p:spPr>
            <a:xfrm>
              <a:off x="13159253" y="2085117"/>
              <a:ext cx="7972942" cy="954107"/>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lt1"/>
                </a:buClr>
                <a:buSzPts val="4200"/>
                <a:buFont typeface="Arial"/>
                <a:buChar char="•"/>
              </a:pPr>
              <a:r>
                <a:rPr lang="en-US" sz="2800" b="0" i="0" u="none" strike="noStrike" cap="none" dirty="0">
                  <a:solidFill>
                    <a:schemeClr val="lt1"/>
                  </a:solidFill>
                  <a:latin typeface="Outfit Light"/>
                  <a:ea typeface="Outfit Light"/>
                  <a:cs typeface="Outfit Light"/>
                  <a:sym typeface="Outfit Light"/>
                </a:rPr>
                <a:t>What is the best way to describe our merger’s strategic purpose? </a:t>
              </a:r>
              <a:endParaRPr dirty="0"/>
            </a:p>
          </p:txBody>
        </p:sp>
        <p:sp>
          <p:nvSpPr>
            <p:cNvPr id="95" name="Google Shape;95;p2"/>
            <p:cNvSpPr txBox="1"/>
            <p:nvPr/>
          </p:nvSpPr>
          <p:spPr>
            <a:xfrm>
              <a:off x="13216594" y="3543846"/>
              <a:ext cx="8817497" cy="1815882"/>
            </a:xfrm>
            <a:prstGeom prst="rect">
              <a:avLst/>
            </a:prstGeom>
            <a:noFill/>
            <a:ln>
              <a:noFill/>
            </a:ln>
          </p:spPr>
          <p:txBody>
            <a:bodyPr spcFirstLastPara="1" wrap="square" lIns="91425" tIns="45700" rIns="91425" bIns="45700" anchor="t" anchorCtr="0">
              <a:spAutoFit/>
            </a:bodyPr>
            <a:lstStyle/>
            <a:p>
              <a:pPr marL="752475" marR="0" lvl="0" indent="-457200" algn="l" rtl="0">
                <a:spcBef>
                  <a:spcPts val="0"/>
                </a:spcBef>
                <a:spcAft>
                  <a:spcPts val="0"/>
                </a:spcAft>
                <a:buClr>
                  <a:schemeClr val="lt1"/>
                </a:buClr>
                <a:buSzPts val="2240"/>
                <a:buFont typeface="Courier New"/>
                <a:buChar char="o"/>
              </a:pPr>
              <a:r>
                <a:rPr lang="en-US" sz="2800" b="0" i="0" u="none" strike="noStrike" cap="none" dirty="0">
                  <a:solidFill>
                    <a:schemeClr val="lt1"/>
                  </a:solidFill>
                  <a:latin typeface="Outfit Light"/>
                  <a:ea typeface="Outfit Light"/>
                  <a:cs typeface="Outfit Light"/>
                  <a:sym typeface="Outfit Light"/>
                </a:rPr>
                <a:t>To be the leader in our industry</a:t>
              </a:r>
              <a:endParaRPr dirty="0"/>
            </a:p>
            <a:p>
              <a:pPr marL="752475" marR="0" lvl="0" indent="-457200" algn="l" rtl="0">
                <a:spcBef>
                  <a:spcPts val="0"/>
                </a:spcBef>
                <a:spcAft>
                  <a:spcPts val="0"/>
                </a:spcAft>
                <a:buClr>
                  <a:schemeClr val="lt1"/>
                </a:buClr>
                <a:buSzPts val="2240"/>
                <a:buFont typeface="Courier New"/>
                <a:buChar char="o"/>
              </a:pPr>
              <a:r>
                <a:rPr lang="en-US" sz="2800" b="0" i="0" u="none" strike="noStrike" cap="none" dirty="0">
                  <a:solidFill>
                    <a:schemeClr val="lt1"/>
                  </a:solidFill>
                  <a:latin typeface="Outfit Light"/>
                  <a:ea typeface="Outfit Light"/>
                  <a:cs typeface="Outfit Light"/>
                  <a:sym typeface="Outfit Light"/>
                </a:rPr>
                <a:t>Improve the value proposition of our products</a:t>
              </a:r>
              <a:endParaRPr dirty="0"/>
            </a:p>
            <a:p>
              <a:pPr marL="752475" marR="0" lvl="0" indent="-457200" algn="l" rtl="0">
                <a:spcBef>
                  <a:spcPts val="0"/>
                </a:spcBef>
                <a:spcAft>
                  <a:spcPts val="0"/>
                </a:spcAft>
                <a:buClr>
                  <a:schemeClr val="lt1"/>
                </a:buClr>
                <a:buSzPts val="2240"/>
                <a:buFont typeface="Courier New"/>
                <a:buChar char="o"/>
              </a:pPr>
              <a:r>
                <a:rPr lang="en-US" sz="2800" b="0" i="0" u="none" strike="noStrike" cap="none" dirty="0">
                  <a:solidFill>
                    <a:schemeClr val="lt1"/>
                  </a:solidFill>
                  <a:latin typeface="Outfit Light"/>
                  <a:ea typeface="Outfit Light"/>
                  <a:cs typeface="Outfit Light"/>
                  <a:sym typeface="Outfit Light"/>
                </a:rPr>
                <a:t>Expand geographic reach</a:t>
              </a:r>
              <a:endParaRPr dirty="0"/>
            </a:p>
            <a:p>
              <a:pPr marL="752475" marR="0" lvl="0" indent="-457200" algn="l" rtl="0">
                <a:spcBef>
                  <a:spcPts val="0"/>
                </a:spcBef>
                <a:spcAft>
                  <a:spcPts val="0"/>
                </a:spcAft>
                <a:buClr>
                  <a:schemeClr val="lt1"/>
                </a:buClr>
                <a:buSzPts val="2240"/>
                <a:buFont typeface="Courier New"/>
                <a:buChar char="o"/>
              </a:pPr>
              <a:r>
                <a:rPr lang="en-US" sz="2800" b="0" i="0" u="none" strike="noStrike" cap="none" dirty="0">
                  <a:solidFill>
                    <a:schemeClr val="lt1"/>
                  </a:solidFill>
                  <a:latin typeface="Outfit Light"/>
                  <a:ea typeface="Outfit Light"/>
                  <a:cs typeface="Outfit Light"/>
                  <a:sym typeface="Outfit Light"/>
                </a:rPr>
                <a:t>And what others?</a:t>
              </a:r>
              <a:endParaRPr dirty="0"/>
            </a:p>
          </p:txBody>
        </p:sp>
        <p:sp>
          <p:nvSpPr>
            <p:cNvPr id="96" name="Google Shape;96;p2"/>
            <p:cNvSpPr txBox="1"/>
            <p:nvPr/>
          </p:nvSpPr>
          <p:spPr>
            <a:xfrm>
              <a:off x="13128531" y="5774411"/>
              <a:ext cx="7972942" cy="2882840"/>
            </a:xfrm>
            <a:prstGeom prst="rect">
              <a:avLst/>
            </a:prstGeom>
            <a:noFill/>
            <a:ln>
              <a:noFill/>
            </a:ln>
          </p:spPr>
          <p:txBody>
            <a:bodyPr spcFirstLastPara="1" wrap="square" lIns="91425" tIns="45700" rIns="91425" bIns="45700" anchor="t" anchorCtr="0">
              <a:spAutoFit/>
            </a:bodyPr>
            <a:lstStyle/>
            <a:p>
              <a:pPr marL="468313" marR="0" lvl="0" indent="-457200" algn="l" rtl="0">
                <a:spcBef>
                  <a:spcPts val="0"/>
                </a:spcBef>
                <a:spcAft>
                  <a:spcPts val="0"/>
                </a:spcAft>
                <a:buClr>
                  <a:schemeClr val="lt1"/>
                </a:buClr>
                <a:buSzPts val="4200"/>
                <a:buFont typeface="Arial"/>
                <a:buChar char="•"/>
              </a:pPr>
              <a:r>
                <a:rPr lang="en-US" sz="2800" b="0" i="0" u="none" strike="noStrike" cap="none" dirty="0">
                  <a:solidFill>
                    <a:schemeClr val="lt1"/>
                  </a:solidFill>
                  <a:latin typeface="Outfit Light"/>
                  <a:ea typeface="Outfit Light"/>
                  <a:cs typeface="Outfit Light"/>
                  <a:sym typeface="Outfit Light"/>
                </a:rPr>
                <a:t>How will we define success? </a:t>
              </a:r>
              <a:endParaRPr dirty="0"/>
            </a:p>
            <a:p>
              <a:pPr marL="468313" marR="0" lvl="0" indent="-457200" algn="l" rtl="0">
                <a:spcBef>
                  <a:spcPts val="800"/>
                </a:spcBef>
                <a:spcAft>
                  <a:spcPts val="0"/>
                </a:spcAft>
                <a:buClr>
                  <a:schemeClr val="lt1"/>
                </a:buClr>
                <a:buSzPts val="4200"/>
                <a:buFont typeface="Arial"/>
                <a:buChar char="•"/>
              </a:pPr>
              <a:r>
                <a:rPr lang="en-US" sz="2800" b="0" i="0" u="none" strike="noStrike" cap="none" dirty="0">
                  <a:solidFill>
                    <a:schemeClr val="lt1"/>
                  </a:solidFill>
                  <a:latin typeface="Outfit Light"/>
                  <a:ea typeface="Outfit Light"/>
                  <a:cs typeface="Outfit Light"/>
                  <a:sym typeface="Outfit Light"/>
                </a:rPr>
                <a:t>What should be our financial goals and other success metrics?</a:t>
              </a:r>
              <a:endParaRPr dirty="0"/>
            </a:p>
            <a:p>
              <a:pPr marL="468313" marR="0" lvl="0" indent="-457200" algn="l" rtl="0">
                <a:spcBef>
                  <a:spcPts val="800"/>
                </a:spcBef>
                <a:spcAft>
                  <a:spcPts val="0"/>
                </a:spcAft>
                <a:buClr>
                  <a:schemeClr val="lt1"/>
                </a:buClr>
                <a:buSzPts val="4200"/>
                <a:buFont typeface="Arial"/>
                <a:buChar char="•"/>
              </a:pPr>
              <a:r>
                <a:rPr lang="en-US" sz="2800" b="0" i="0" u="none" strike="noStrike" cap="none" dirty="0">
                  <a:solidFill>
                    <a:schemeClr val="lt1"/>
                  </a:solidFill>
                  <a:latin typeface="Outfit Light"/>
                  <a:ea typeface="Outfit Light"/>
                  <a:cs typeface="Outfit Light"/>
                  <a:sym typeface="Outfit Light"/>
                </a:rPr>
                <a:t>What should be our guiding principles? Focus on value preservation/creation, realization of goals and synergies, and what others? </a:t>
              </a:r>
              <a:endParaRPr sz="4000" b="0" i="0" u="none" strike="noStrike" cap="none" dirty="0">
                <a:solidFill>
                  <a:schemeClr val="lt1"/>
                </a:solidFill>
                <a:latin typeface="Outfit Light"/>
                <a:ea typeface="Outfit Light"/>
                <a:cs typeface="Outfit Light"/>
                <a:sym typeface="Outfit Light"/>
              </a:endParaRPr>
            </a:p>
          </p:txBody>
        </p:sp>
      </p:grpSp>
      <p:grpSp>
        <p:nvGrpSpPr>
          <p:cNvPr id="97" name="Google Shape;97;p2"/>
          <p:cNvGrpSpPr/>
          <p:nvPr/>
        </p:nvGrpSpPr>
        <p:grpSpPr>
          <a:xfrm>
            <a:off x="935751" y="5871154"/>
            <a:ext cx="10555019" cy="2294141"/>
            <a:chOff x="935751" y="5973158"/>
            <a:chExt cx="10555019" cy="2294141"/>
          </a:xfrm>
        </p:grpSpPr>
        <p:sp>
          <p:nvSpPr>
            <p:cNvPr id="98" name="Google Shape;98;p2"/>
            <p:cNvSpPr txBox="1"/>
            <p:nvPr/>
          </p:nvSpPr>
          <p:spPr>
            <a:xfrm>
              <a:off x="3010260" y="5973158"/>
              <a:ext cx="8480510"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i="0" u="none" strike="noStrike" cap="none" dirty="0">
                  <a:solidFill>
                    <a:srgbClr val="253F60"/>
                  </a:solidFill>
                  <a:latin typeface="Outfit"/>
                  <a:ea typeface="Outfit"/>
                  <a:cs typeface="Outfit"/>
                  <a:sym typeface="Outfit"/>
                </a:rPr>
                <a:t>STRATEGY AND</a:t>
              </a:r>
              <a:endParaRPr sz="6000" b="1" dirty="0">
                <a:solidFill>
                  <a:srgbClr val="253F60"/>
                </a:solidFill>
                <a:latin typeface="Outfit"/>
                <a:ea typeface="Outfit"/>
                <a:cs typeface="Outfit"/>
                <a:sym typeface="Outfit"/>
              </a:endParaRPr>
            </a:p>
            <a:p>
              <a:pPr marL="0" marR="0" lvl="0" indent="0" algn="l" rtl="0">
                <a:spcBef>
                  <a:spcPts val="0"/>
                </a:spcBef>
                <a:spcAft>
                  <a:spcPts val="0"/>
                </a:spcAft>
                <a:buNone/>
              </a:pPr>
              <a:r>
                <a:rPr lang="en-US" sz="6000" b="1" dirty="0">
                  <a:solidFill>
                    <a:srgbClr val="253F60"/>
                  </a:solidFill>
                  <a:latin typeface="Outfit"/>
                  <a:ea typeface="Outfit"/>
                  <a:cs typeface="Outfit"/>
                  <a:sym typeface="Outfit"/>
                </a:rPr>
                <a:t>PRINCIPLES</a:t>
              </a:r>
              <a:endParaRPr sz="6000" b="1" dirty="0">
                <a:solidFill>
                  <a:srgbClr val="253F60"/>
                </a:solidFill>
                <a:latin typeface="Outfit"/>
                <a:ea typeface="Outfit"/>
                <a:cs typeface="Outfit"/>
                <a:sym typeface="Outfit"/>
              </a:endParaRPr>
            </a:p>
          </p:txBody>
        </p:sp>
        <p:cxnSp>
          <p:nvCxnSpPr>
            <p:cNvPr id="99" name="Google Shape;99;p2"/>
            <p:cNvCxnSpPr/>
            <p:nvPr/>
          </p:nvCxnSpPr>
          <p:spPr>
            <a:xfrm>
              <a:off x="935751" y="8267299"/>
              <a:ext cx="7736301" cy="0"/>
            </a:xfrm>
            <a:prstGeom prst="straightConnector1">
              <a:avLst/>
            </a:prstGeom>
            <a:noFill/>
            <a:ln w="79375" cap="flat" cmpd="sng">
              <a:solidFill>
                <a:srgbClr val="253F60"/>
              </a:solidFill>
              <a:prstDash val="solid"/>
              <a:round/>
              <a:headEnd type="none" w="sm" len="sm"/>
              <a:tailEnd type="none" w="sm" len="sm"/>
            </a:ln>
          </p:spPr>
        </p:cxnSp>
      </p:grpSp>
      <p:sp>
        <p:nvSpPr>
          <p:cNvPr id="101" name="Google Shape;101;p2"/>
          <p:cNvSpPr txBox="1"/>
          <p:nvPr/>
        </p:nvSpPr>
        <p:spPr>
          <a:xfrm>
            <a:off x="23259280" y="12882997"/>
            <a:ext cx="5317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rgbClr val="253F60"/>
                </a:solidFill>
                <a:latin typeface="Roboto Light"/>
                <a:ea typeface="Roboto Light"/>
                <a:cs typeface="Roboto Light"/>
                <a:sym typeface="Roboto Light"/>
              </a:rPr>
              <a:t>02</a:t>
            </a:r>
            <a:endParaRPr sz="2000" dirty="0">
              <a:solidFill>
                <a:srgbClr val="253F60"/>
              </a:solidFill>
              <a:latin typeface="Roboto Light"/>
              <a:ea typeface="Roboto Light"/>
              <a:cs typeface="Roboto Light"/>
              <a:sym typeface="Roboto Light"/>
            </a:endParaRPr>
          </a:p>
        </p:txBody>
      </p:sp>
      <p:sp>
        <p:nvSpPr>
          <p:cNvPr id="6" name="Holder 5">
            <a:extLst>
              <a:ext uri="{FF2B5EF4-FFF2-40B4-BE49-F238E27FC236}">
                <a16:creationId xmlns:a16="http://schemas.microsoft.com/office/drawing/2014/main" id="{889EB33C-3F64-4B3A-32CD-1917A86E1EF0}"/>
              </a:ext>
            </a:extLst>
          </p:cNvPr>
          <p:cNvSpPr txBox="1">
            <a:spLocks/>
          </p:cNvSpPr>
          <p:nvPr/>
        </p:nvSpPr>
        <p:spPr>
          <a:xfrm>
            <a:off x="1011824" y="12882997"/>
            <a:ext cx="4623943" cy="30777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sz="2000" dirty="0">
                <a:solidFill>
                  <a:schemeClr val="tx1"/>
                </a:solidFill>
              </a:rPr>
              <a:t>© 100-Day Advisors    MandAPlaybook.com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3"/>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107" name="Google Shape;107;p3"/>
          <p:cNvSpPr txBox="1"/>
          <p:nvPr/>
        </p:nvSpPr>
        <p:spPr>
          <a:xfrm>
            <a:off x="14775007" y="3307591"/>
            <a:ext cx="7229587" cy="112287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3200" dirty="0">
                <a:solidFill>
                  <a:srgbClr val="253F60"/>
                </a:solidFill>
                <a:latin typeface="Calibri"/>
                <a:ea typeface="Calibri"/>
                <a:cs typeface="Calibri"/>
                <a:sym typeface="Calibri"/>
              </a:rPr>
              <a:t>What is the best way to describe our merger’s strategic purpose? </a:t>
            </a:r>
            <a:endParaRPr dirty="0"/>
          </a:p>
        </p:txBody>
      </p:sp>
      <p:pic>
        <p:nvPicPr>
          <p:cNvPr id="108" name="Google Shape;108;p3"/>
          <p:cNvPicPr preferRelativeResize="0"/>
          <p:nvPr/>
        </p:nvPicPr>
        <p:blipFill rotWithShape="1">
          <a:blip r:embed="rId4">
            <a:alphaModFix/>
          </a:blip>
          <a:srcRect/>
          <a:stretch/>
        </p:blipFill>
        <p:spPr>
          <a:xfrm>
            <a:off x="10339690" y="1835170"/>
            <a:ext cx="12595123" cy="10366111"/>
          </a:xfrm>
          <a:prstGeom prst="rect">
            <a:avLst/>
          </a:prstGeom>
          <a:noFill/>
          <a:ln>
            <a:noFill/>
          </a:ln>
          <a:effectLst>
            <a:outerShdw blurRad="292100" dist="38100" dir="5400000" sx="101000" sy="101000" algn="t" rotWithShape="0">
              <a:srgbClr val="000000">
                <a:alpha val="40000"/>
              </a:srgbClr>
            </a:outerShdw>
          </a:effectLst>
        </p:spPr>
      </p:pic>
      <p:sp>
        <p:nvSpPr>
          <p:cNvPr id="109" name="Google Shape;109;p3"/>
          <p:cNvSpPr txBox="1"/>
          <p:nvPr/>
        </p:nvSpPr>
        <p:spPr>
          <a:xfrm>
            <a:off x="11518818" y="4222113"/>
            <a:ext cx="9630200" cy="6104235"/>
          </a:xfrm>
          <a:prstGeom prst="rect">
            <a:avLst/>
          </a:prstGeom>
          <a:noFill/>
          <a:ln>
            <a:noFill/>
          </a:ln>
        </p:spPr>
        <p:txBody>
          <a:bodyPr spcFirstLastPara="1" wrap="square" lIns="91425" tIns="45700" rIns="91425" bIns="45700" anchor="t" anchorCtr="0">
            <a:spAutoFit/>
          </a:bodyPr>
          <a:lstStyle/>
          <a:p>
            <a:pPr marL="468313" marR="0" lvl="0" indent="-457200" algn="l" rtl="0">
              <a:spcBef>
                <a:spcPts val="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Who should be involved (executives, consultants, team members) and how/when should we have our integration management kickoff meeting?</a:t>
            </a:r>
            <a:endParaRPr dirty="0"/>
          </a:p>
          <a:p>
            <a:pPr marL="468313" marR="0" lvl="0" indent="-190499" algn="l" rtl="0">
              <a:spcBef>
                <a:spcPts val="800"/>
              </a:spcBef>
              <a:spcAft>
                <a:spcPts val="0"/>
              </a:spcAft>
              <a:buClr>
                <a:schemeClr val="lt1"/>
              </a:buClr>
              <a:buSzPts val="4200"/>
              <a:buFont typeface="Arial"/>
              <a:buNone/>
            </a:pPr>
            <a:endParaRPr sz="2800" dirty="0">
              <a:solidFill>
                <a:schemeClr val="lt1"/>
              </a:solidFill>
              <a:latin typeface="Outfit Light"/>
              <a:ea typeface="Outfit Light"/>
              <a:cs typeface="Outfit Light"/>
              <a:sym typeface="Outfit Light"/>
            </a:endParaRPr>
          </a:p>
          <a:p>
            <a:pPr marL="468313" marR="0" lvl="0" indent="-457200" algn="l" rtl="0">
              <a:spcBef>
                <a:spcPts val="80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What should be our integration structure? IMO, steering committee, functional areas/work streams </a:t>
            </a:r>
            <a:endParaRPr dirty="0"/>
          </a:p>
          <a:p>
            <a:pPr marL="468313" marR="0" lvl="0" indent="-190499" algn="l" rtl="0">
              <a:spcBef>
                <a:spcPts val="800"/>
              </a:spcBef>
              <a:spcAft>
                <a:spcPts val="0"/>
              </a:spcAft>
              <a:buClr>
                <a:schemeClr val="lt1"/>
              </a:buClr>
              <a:buSzPts val="4200"/>
              <a:buFont typeface="Arial"/>
              <a:buNone/>
            </a:pPr>
            <a:endParaRPr sz="2800" dirty="0">
              <a:solidFill>
                <a:schemeClr val="lt1"/>
              </a:solidFill>
              <a:latin typeface="Outfit Light"/>
              <a:ea typeface="Outfit Light"/>
              <a:cs typeface="Outfit Light"/>
              <a:sym typeface="Outfit Light"/>
            </a:endParaRPr>
          </a:p>
          <a:p>
            <a:pPr marL="468313" marR="0" lvl="0" indent="-457200" algn="l" rtl="0">
              <a:spcBef>
                <a:spcPts val="80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What should be our integration approach? – ownership/budget/resourcing (integration team vs. business units, structured playbook vs. game plan/framework/agile, meeting cadence/coordination, 100 day vs. long term vs. continual improvement/optimization</a:t>
            </a:r>
            <a:endParaRPr dirty="0"/>
          </a:p>
        </p:txBody>
      </p:sp>
      <p:grpSp>
        <p:nvGrpSpPr>
          <p:cNvPr id="110" name="Google Shape;110;p3"/>
          <p:cNvGrpSpPr/>
          <p:nvPr/>
        </p:nvGrpSpPr>
        <p:grpSpPr>
          <a:xfrm>
            <a:off x="935751" y="6785558"/>
            <a:ext cx="10962850" cy="1379737"/>
            <a:chOff x="935751" y="6887562"/>
            <a:chExt cx="10962850" cy="1379737"/>
          </a:xfrm>
        </p:grpSpPr>
        <p:sp>
          <p:nvSpPr>
            <p:cNvPr id="111" name="Google Shape;111;p3"/>
            <p:cNvSpPr txBox="1"/>
            <p:nvPr/>
          </p:nvSpPr>
          <p:spPr>
            <a:xfrm>
              <a:off x="3010260" y="6887562"/>
              <a:ext cx="8888341"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dirty="0">
                  <a:solidFill>
                    <a:srgbClr val="253F60"/>
                  </a:solidFill>
                  <a:latin typeface="Outfit"/>
                  <a:ea typeface="Outfit"/>
                  <a:cs typeface="Outfit"/>
                  <a:sym typeface="Outfit"/>
                </a:rPr>
                <a:t>GOVERNANCE</a:t>
              </a:r>
              <a:endParaRPr sz="6000" b="1" dirty="0">
                <a:solidFill>
                  <a:srgbClr val="253F60"/>
                </a:solidFill>
                <a:latin typeface="Outfit"/>
                <a:ea typeface="Outfit"/>
                <a:cs typeface="Outfit"/>
                <a:sym typeface="Outfit"/>
              </a:endParaRPr>
            </a:p>
          </p:txBody>
        </p:sp>
        <p:cxnSp>
          <p:nvCxnSpPr>
            <p:cNvPr id="112" name="Google Shape;112;p3"/>
            <p:cNvCxnSpPr/>
            <p:nvPr/>
          </p:nvCxnSpPr>
          <p:spPr>
            <a:xfrm>
              <a:off x="935751" y="8267299"/>
              <a:ext cx="7146365" cy="0"/>
            </a:xfrm>
            <a:prstGeom prst="straightConnector1">
              <a:avLst/>
            </a:prstGeom>
            <a:noFill/>
            <a:ln w="79375" cap="flat" cmpd="sng">
              <a:solidFill>
                <a:srgbClr val="253F60"/>
              </a:solidFill>
              <a:prstDash val="solid"/>
              <a:round/>
              <a:headEnd type="none" w="sm" len="sm"/>
              <a:tailEnd type="none" w="sm" len="sm"/>
            </a:ln>
          </p:spPr>
        </p:cxnSp>
      </p:grpSp>
      <p:pic>
        <p:nvPicPr>
          <p:cNvPr id="113" name="Google Shape;113;p3"/>
          <p:cNvPicPr preferRelativeResize="0"/>
          <p:nvPr/>
        </p:nvPicPr>
        <p:blipFill rotWithShape="1">
          <a:blip r:embed="rId5">
            <a:alphaModFix/>
          </a:blip>
          <a:srcRect/>
          <a:stretch/>
        </p:blipFill>
        <p:spPr>
          <a:xfrm>
            <a:off x="935751" y="6024006"/>
            <a:ext cx="1721299" cy="1707381"/>
          </a:xfrm>
          <a:prstGeom prst="rect">
            <a:avLst/>
          </a:prstGeom>
          <a:noFill/>
          <a:ln>
            <a:noFill/>
          </a:ln>
        </p:spPr>
      </p:pic>
      <p:sp>
        <p:nvSpPr>
          <p:cNvPr id="114" name="Google Shape;114;p3"/>
          <p:cNvSpPr txBox="1"/>
          <p:nvPr/>
        </p:nvSpPr>
        <p:spPr>
          <a:xfrm>
            <a:off x="23259280" y="12882997"/>
            <a:ext cx="5317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rgbClr val="253F60"/>
                </a:solidFill>
                <a:latin typeface="Roboto Light"/>
                <a:ea typeface="Roboto Light"/>
                <a:cs typeface="Roboto Light"/>
                <a:sym typeface="Roboto Light"/>
              </a:rPr>
              <a:t>03</a:t>
            </a:r>
            <a:endParaRPr sz="2000" dirty="0">
              <a:solidFill>
                <a:srgbClr val="253F60"/>
              </a:solidFill>
              <a:latin typeface="Roboto Light"/>
              <a:ea typeface="Roboto Light"/>
              <a:cs typeface="Roboto Light"/>
              <a:sym typeface="Roboto Light"/>
            </a:endParaRPr>
          </a:p>
        </p:txBody>
      </p:sp>
      <p:sp>
        <p:nvSpPr>
          <p:cNvPr id="2" name="Holder 5">
            <a:extLst>
              <a:ext uri="{FF2B5EF4-FFF2-40B4-BE49-F238E27FC236}">
                <a16:creationId xmlns:a16="http://schemas.microsoft.com/office/drawing/2014/main" id="{8ABCD508-C4BF-EAB2-38CF-4D9527B58D2D}"/>
              </a:ext>
            </a:extLst>
          </p:cNvPr>
          <p:cNvSpPr txBox="1">
            <a:spLocks/>
          </p:cNvSpPr>
          <p:nvPr/>
        </p:nvSpPr>
        <p:spPr>
          <a:xfrm>
            <a:off x="1011824" y="12882997"/>
            <a:ext cx="4623943" cy="30777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sz="2000" dirty="0">
                <a:solidFill>
                  <a:schemeClr val="tx1"/>
                </a:solidFill>
              </a:rPr>
              <a:t>© 100-Day Advisors    MandAPlaybook.com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4"/>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120" name="Google Shape;120;p4"/>
          <p:cNvSpPr txBox="1"/>
          <p:nvPr/>
        </p:nvSpPr>
        <p:spPr>
          <a:xfrm>
            <a:off x="14775007" y="3307591"/>
            <a:ext cx="7229587" cy="112287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3200" dirty="0">
                <a:solidFill>
                  <a:srgbClr val="253F60"/>
                </a:solidFill>
                <a:latin typeface="Calibri"/>
                <a:ea typeface="Calibri"/>
                <a:cs typeface="Calibri"/>
                <a:sym typeface="Calibri"/>
              </a:rPr>
              <a:t>What is the best way to describe our merger’s strategic purpose? </a:t>
            </a:r>
            <a:endParaRPr dirty="0"/>
          </a:p>
        </p:txBody>
      </p:sp>
      <p:grpSp>
        <p:nvGrpSpPr>
          <p:cNvPr id="121" name="Google Shape;121;p4"/>
          <p:cNvGrpSpPr/>
          <p:nvPr/>
        </p:nvGrpSpPr>
        <p:grpSpPr>
          <a:xfrm>
            <a:off x="10375071" y="1416859"/>
            <a:ext cx="12595123" cy="11113912"/>
            <a:chOff x="10339690" y="1835170"/>
            <a:chExt cx="12595123" cy="11113912"/>
          </a:xfrm>
        </p:grpSpPr>
        <p:pic>
          <p:nvPicPr>
            <p:cNvPr id="122" name="Google Shape;122;p4"/>
            <p:cNvPicPr preferRelativeResize="0"/>
            <p:nvPr/>
          </p:nvPicPr>
          <p:blipFill rotWithShape="1">
            <a:blip r:embed="rId4">
              <a:alphaModFix/>
            </a:blip>
            <a:srcRect/>
            <a:stretch/>
          </p:blipFill>
          <p:spPr>
            <a:xfrm>
              <a:off x="10339690" y="1835170"/>
              <a:ext cx="12595123" cy="11113912"/>
            </a:xfrm>
            <a:prstGeom prst="rect">
              <a:avLst/>
            </a:prstGeom>
            <a:noFill/>
            <a:ln>
              <a:noFill/>
            </a:ln>
            <a:effectLst>
              <a:outerShdw blurRad="292100" dist="38100" dir="5400000" sx="101000" sy="101000" algn="t" rotWithShape="0">
                <a:srgbClr val="000000">
                  <a:alpha val="40000"/>
                </a:srgbClr>
              </a:outerShdw>
            </a:effectLst>
          </p:spPr>
        </p:pic>
        <p:sp>
          <p:nvSpPr>
            <p:cNvPr id="123" name="Google Shape;123;p4"/>
            <p:cNvSpPr txBox="1"/>
            <p:nvPr/>
          </p:nvSpPr>
          <p:spPr>
            <a:xfrm>
              <a:off x="11364513" y="2442418"/>
              <a:ext cx="10604700" cy="9672479"/>
            </a:xfrm>
            <a:prstGeom prst="rect">
              <a:avLst/>
            </a:prstGeom>
            <a:noFill/>
            <a:ln>
              <a:noFill/>
            </a:ln>
          </p:spPr>
          <p:txBody>
            <a:bodyPr spcFirstLastPara="1" wrap="square" lIns="91425" tIns="45700" rIns="91425" bIns="45700" anchor="t" anchorCtr="0">
              <a:spAutoFit/>
            </a:bodyPr>
            <a:lstStyle/>
            <a:p>
              <a:pPr marL="468313" marR="0" lvl="0" indent="-457200" algn="l" rtl="0">
                <a:lnSpc>
                  <a:spcPct val="107000"/>
                </a:lnSpc>
                <a:spcBef>
                  <a:spcPts val="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How do we determine what needs to be integrated to realize our strategy and provide the optimal operating model for achieving our goals by driving sales, and improving customer experience and profitability </a:t>
              </a:r>
              <a:endParaRPr dirty="0"/>
            </a:p>
            <a:p>
              <a:pPr marL="468313" marR="0" lvl="0" indent="-190499" algn="l" rtl="0">
                <a:lnSpc>
                  <a:spcPct val="107000"/>
                </a:lnSpc>
                <a:spcBef>
                  <a:spcPts val="800"/>
                </a:spcBef>
                <a:spcAft>
                  <a:spcPts val="0"/>
                </a:spcAft>
                <a:buClr>
                  <a:schemeClr val="lt1"/>
                </a:buClr>
                <a:buSzPts val="4200"/>
                <a:buFont typeface="Arial"/>
                <a:buNone/>
              </a:pPr>
              <a:endParaRPr sz="2800" dirty="0">
                <a:solidFill>
                  <a:schemeClr val="lt1"/>
                </a:solidFill>
                <a:latin typeface="Outfit Light"/>
                <a:ea typeface="Outfit Light"/>
                <a:cs typeface="Outfit Light"/>
                <a:sym typeface="Outfit Light"/>
              </a:endParaRPr>
            </a:p>
            <a:p>
              <a:pPr marL="468313" marR="0" lvl="0" indent="-457200" algn="l" rtl="0">
                <a:lnSpc>
                  <a:spcPct val="107000"/>
                </a:lnSpc>
                <a:spcBef>
                  <a:spcPts val="80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To what extent will we standardize processes?</a:t>
              </a:r>
              <a:endParaRPr dirty="0"/>
            </a:p>
            <a:p>
              <a:pPr marL="468313" marR="0" lvl="0" indent="-190499" algn="l" rtl="0">
                <a:lnSpc>
                  <a:spcPct val="107000"/>
                </a:lnSpc>
                <a:spcBef>
                  <a:spcPts val="800"/>
                </a:spcBef>
                <a:spcAft>
                  <a:spcPts val="0"/>
                </a:spcAft>
                <a:buClr>
                  <a:schemeClr val="lt1"/>
                </a:buClr>
                <a:buSzPts val="4200"/>
                <a:buFont typeface="Arial"/>
                <a:buNone/>
              </a:pPr>
              <a:endParaRPr sz="2800" dirty="0">
                <a:solidFill>
                  <a:schemeClr val="lt1"/>
                </a:solidFill>
                <a:latin typeface="Outfit Light"/>
                <a:ea typeface="Outfit Light"/>
                <a:cs typeface="Outfit Light"/>
                <a:sym typeface="Outfit Light"/>
              </a:endParaRPr>
            </a:p>
            <a:p>
              <a:pPr marL="468313" marR="0" lvl="0" indent="-457200" algn="l" rtl="0">
                <a:lnSpc>
                  <a:spcPct val="107000"/>
                </a:lnSpc>
                <a:spcBef>
                  <a:spcPts val="80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Will Acquiree adopt our brand or will leverage Acquiree’s brand equity?</a:t>
              </a:r>
              <a:endParaRPr dirty="0"/>
            </a:p>
            <a:p>
              <a:pPr marL="468313" marR="0" lvl="0" indent="-190499" algn="l" rtl="0">
                <a:lnSpc>
                  <a:spcPct val="107000"/>
                </a:lnSpc>
                <a:spcBef>
                  <a:spcPts val="800"/>
                </a:spcBef>
                <a:spcAft>
                  <a:spcPts val="0"/>
                </a:spcAft>
                <a:buClr>
                  <a:schemeClr val="lt1"/>
                </a:buClr>
                <a:buSzPts val="4200"/>
                <a:buFont typeface="Arial"/>
                <a:buNone/>
              </a:pPr>
              <a:endParaRPr sz="2800" dirty="0">
                <a:solidFill>
                  <a:schemeClr val="lt1"/>
                </a:solidFill>
                <a:latin typeface="Outfit Light"/>
                <a:ea typeface="Outfit Light"/>
                <a:cs typeface="Outfit Light"/>
                <a:sym typeface="Outfit Light"/>
              </a:endParaRPr>
            </a:p>
            <a:p>
              <a:pPr marL="468313" marR="0" lvl="0" indent="-457200" algn="l" rtl="0">
                <a:lnSpc>
                  <a:spcPct val="107000"/>
                </a:lnSpc>
                <a:spcBef>
                  <a:spcPts val="80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Do we need to do more due diligence to identify and quantify revenue and cost synergies?</a:t>
              </a:r>
              <a:endParaRPr dirty="0"/>
            </a:p>
            <a:p>
              <a:pPr marL="468313" marR="0" lvl="0" indent="-190499" algn="l" rtl="0">
                <a:lnSpc>
                  <a:spcPct val="107000"/>
                </a:lnSpc>
                <a:spcBef>
                  <a:spcPts val="800"/>
                </a:spcBef>
                <a:spcAft>
                  <a:spcPts val="0"/>
                </a:spcAft>
                <a:buClr>
                  <a:schemeClr val="lt1"/>
                </a:buClr>
                <a:buSzPts val="4200"/>
                <a:buFont typeface="Arial"/>
                <a:buNone/>
              </a:pPr>
              <a:endParaRPr sz="2800" dirty="0">
                <a:solidFill>
                  <a:schemeClr val="lt1"/>
                </a:solidFill>
                <a:latin typeface="Outfit Light"/>
                <a:ea typeface="Outfit Light"/>
                <a:cs typeface="Outfit Light"/>
                <a:sym typeface="Outfit Light"/>
              </a:endParaRPr>
            </a:p>
            <a:p>
              <a:pPr marL="468313" marR="0" lvl="0" indent="-457200" algn="l" rtl="0">
                <a:lnSpc>
                  <a:spcPct val="107000"/>
                </a:lnSpc>
                <a:spcBef>
                  <a:spcPts val="80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How should we determine the optimal operating structure/model and staffing needs – Self-contained BUs with own sales, service, technology etc. vs. customer segments supported by common sales, operations, technology etc. vs. hybrid -- global/local service teams; specific/general expertise; extent the center of excellence can be leveraged?</a:t>
              </a:r>
              <a:endParaRPr dirty="0"/>
            </a:p>
          </p:txBody>
        </p:sp>
      </p:grpSp>
      <p:grpSp>
        <p:nvGrpSpPr>
          <p:cNvPr id="124" name="Google Shape;124;p4"/>
          <p:cNvGrpSpPr/>
          <p:nvPr/>
        </p:nvGrpSpPr>
        <p:grpSpPr>
          <a:xfrm>
            <a:off x="810890" y="5914681"/>
            <a:ext cx="10060533" cy="2250614"/>
            <a:chOff x="810890" y="5914681"/>
            <a:chExt cx="10060533" cy="2250614"/>
          </a:xfrm>
        </p:grpSpPr>
        <p:grpSp>
          <p:nvGrpSpPr>
            <p:cNvPr id="125" name="Google Shape;125;p4"/>
            <p:cNvGrpSpPr/>
            <p:nvPr/>
          </p:nvGrpSpPr>
          <p:grpSpPr>
            <a:xfrm>
              <a:off x="810890" y="6048136"/>
              <a:ext cx="10060533" cy="2117159"/>
              <a:chOff x="810890" y="6150140"/>
              <a:chExt cx="10060533" cy="2117159"/>
            </a:xfrm>
          </p:grpSpPr>
          <p:sp>
            <p:nvSpPr>
              <p:cNvPr id="126" name="Google Shape;126;p4"/>
              <p:cNvSpPr txBox="1"/>
              <p:nvPr/>
            </p:nvSpPr>
            <p:spPr>
              <a:xfrm>
                <a:off x="3010261" y="6150140"/>
                <a:ext cx="7861162" cy="18158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600" b="1" dirty="0">
                    <a:solidFill>
                      <a:srgbClr val="253F60"/>
                    </a:solidFill>
                    <a:latin typeface="Outfit"/>
                    <a:ea typeface="Outfit"/>
                    <a:cs typeface="Outfit"/>
                    <a:sym typeface="Outfit"/>
                  </a:rPr>
                  <a:t>EXTENT AND SPEED OF INTEGRATION</a:t>
                </a:r>
                <a:endParaRPr sz="5600" b="1" dirty="0">
                  <a:solidFill>
                    <a:srgbClr val="253F60"/>
                  </a:solidFill>
                  <a:latin typeface="Outfit"/>
                  <a:ea typeface="Outfit"/>
                  <a:cs typeface="Outfit"/>
                  <a:sym typeface="Outfit"/>
                </a:endParaRPr>
              </a:p>
            </p:txBody>
          </p:sp>
          <p:cxnSp>
            <p:nvCxnSpPr>
              <p:cNvPr id="127" name="Google Shape;127;p4"/>
              <p:cNvCxnSpPr/>
              <p:nvPr/>
            </p:nvCxnSpPr>
            <p:spPr>
              <a:xfrm>
                <a:off x="810890" y="8267299"/>
                <a:ext cx="7861162" cy="0"/>
              </a:xfrm>
              <a:prstGeom prst="straightConnector1">
                <a:avLst/>
              </a:prstGeom>
              <a:noFill/>
              <a:ln w="79375" cap="flat" cmpd="sng">
                <a:solidFill>
                  <a:srgbClr val="253F60"/>
                </a:solidFill>
                <a:prstDash val="solid"/>
                <a:round/>
                <a:headEnd type="none" w="sm" len="sm"/>
                <a:tailEnd type="none" w="sm" len="sm"/>
              </a:ln>
            </p:spPr>
          </p:cxnSp>
        </p:grpSp>
        <p:pic>
          <p:nvPicPr>
            <p:cNvPr id="128" name="Google Shape;128;p4"/>
            <p:cNvPicPr preferRelativeResize="0"/>
            <p:nvPr/>
          </p:nvPicPr>
          <p:blipFill rotWithShape="1">
            <a:blip r:embed="rId5">
              <a:alphaModFix/>
            </a:blip>
            <a:srcRect/>
            <a:stretch/>
          </p:blipFill>
          <p:spPr>
            <a:xfrm>
              <a:off x="810890" y="5914681"/>
              <a:ext cx="1901387" cy="1901387"/>
            </a:xfrm>
            <a:prstGeom prst="rect">
              <a:avLst/>
            </a:prstGeom>
            <a:noFill/>
            <a:ln>
              <a:noFill/>
            </a:ln>
          </p:spPr>
        </p:pic>
      </p:grpSp>
      <p:sp>
        <p:nvSpPr>
          <p:cNvPr id="129" name="Google Shape;129;p4"/>
          <p:cNvSpPr txBox="1"/>
          <p:nvPr/>
        </p:nvSpPr>
        <p:spPr>
          <a:xfrm>
            <a:off x="23259280" y="12882997"/>
            <a:ext cx="5317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rgbClr val="253F60"/>
                </a:solidFill>
                <a:latin typeface="Roboto Light"/>
                <a:ea typeface="Roboto Light"/>
                <a:cs typeface="Roboto Light"/>
                <a:sym typeface="Roboto Light"/>
              </a:rPr>
              <a:t>04</a:t>
            </a:r>
            <a:endParaRPr sz="2000" dirty="0">
              <a:solidFill>
                <a:srgbClr val="253F60"/>
              </a:solidFill>
              <a:latin typeface="Roboto Light"/>
              <a:ea typeface="Roboto Light"/>
              <a:cs typeface="Roboto Light"/>
              <a:sym typeface="Roboto Light"/>
            </a:endParaRPr>
          </a:p>
        </p:txBody>
      </p:sp>
      <p:sp>
        <p:nvSpPr>
          <p:cNvPr id="2" name="Holder 5">
            <a:extLst>
              <a:ext uri="{FF2B5EF4-FFF2-40B4-BE49-F238E27FC236}">
                <a16:creationId xmlns:a16="http://schemas.microsoft.com/office/drawing/2014/main" id="{6BBF8449-1C21-89C8-DCF5-FDD7758A2458}"/>
              </a:ext>
            </a:extLst>
          </p:cNvPr>
          <p:cNvSpPr txBox="1">
            <a:spLocks/>
          </p:cNvSpPr>
          <p:nvPr/>
        </p:nvSpPr>
        <p:spPr>
          <a:xfrm>
            <a:off x="1011824" y="12882997"/>
            <a:ext cx="4623943" cy="30777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sz="2000" dirty="0">
                <a:solidFill>
                  <a:schemeClr val="tx1"/>
                </a:solidFill>
              </a:rPr>
              <a:t>© 100-Day Advisors    MandAPlaybook.com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134" name="Google Shape;134;p5"/>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135" name="Google Shape;135;p5"/>
          <p:cNvSpPr txBox="1"/>
          <p:nvPr/>
        </p:nvSpPr>
        <p:spPr>
          <a:xfrm>
            <a:off x="14775007" y="3307591"/>
            <a:ext cx="7229587" cy="112287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3200" dirty="0">
                <a:solidFill>
                  <a:srgbClr val="253F60"/>
                </a:solidFill>
                <a:latin typeface="Calibri"/>
                <a:ea typeface="Calibri"/>
                <a:cs typeface="Calibri"/>
                <a:sym typeface="Calibri"/>
              </a:rPr>
              <a:t>What is the best way to describe our merger’s strategic purpose? </a:t>
            </a:r>
            <a:endParaRPr dirty="0"/>
          </a:p>
        </p:txBody>
      </p:sp>
      <p:pic>
        <p:nvPicPr>
          <p:cNvPr id="136" name="Google Shape;136;p5"/>
          <p:cNvPicPr preferRelativeResize="0"/>
          <p:nvPr/>
        </p:nvPicPr>
        <p:blipFill rotWithShape="1">
          <a:blip r:embed="rId4">
            <a:alphaModFix/>
          </a:blip>
          <a:srcRect/>
          <a:stretch/>
        </p:blipFill>
        <p:spPr>
          <a:xfrm>
            <a:off x="10339690" y="1835170"/>
            <a:ext cx="12595123" cy="10366111"/>
          </a:xfrm>
          <a:prstGeom prst="rect">
            <a:avLst/>
          </a:prstGeom>
          <a:noFill/>
          <a:ln>
            <a:noFill/>
          </a:ln>
          <a:effectLst>
            <a:outerShdw blurRad="292100" dist="38100" dir="5400000" sx="101000" sy="101000" algn="t" rotWithShape="0">
              <a:srgbClr val="000000">
                <a:alpha val="40000"/>
              </a:srgbClr>
            </a:outerShdw>
          </a:effectLst>
        </p:spPr>
      </p:pic>
      <p:sp>
        <p:nvSpPr>
          <p:cNvPr id="137" name="Google Shape;137;p5"/>
          <p:cNvSpPr txBox="1"/>
          <p:nvPr/>
        </p:nvSpPr>
        <p:spPr>
          <a:xfrm>
            <a:off x="11399902" y="3987014"/>
            <a:ext cx="10604692" cy="6309420"/>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How do we create a post-closing coordinated sales/service/product/data/technology strategy?</a:t>
            </a:r>
            <a:endParaRPr dirty="0"/>
          </a:p>
          <a:p>
            <a:pPr marL="457200" marR="0" lvl="0" indent="-190500" algn="l" rtl="0">
              <a:spcBef>
                <a:spcPts val="800"/>
              </a:spcBef>
              <a:spcAft>
                <a:spcPts val="0"/>
              </a:spcAft>
              <a:buClr>
                <a:schemeClr val="lt1"/>
              </a:buClr>
              <a:buSzPts val="4200"/>
              <a:buFont typeface="Arial"/>
              <a:buNone/>
            </a:pPr>
            <a:endParaRPr sz="2800" dirty="0">
              <a:solidFill>
                <a:schemeClr val="lt1"/>
              </a:solidFill>
              <a:latin typeface="Outfit Light"/>
              <a:ea typeface="Outfit Light"/>
              <a:cs typeface="Outfit Light"/>
              <a:sym typeface="Outfit Light"/>
            </a:endParaRPr>
          </a:p>
          <a:p>
            <a:pPr marL="468313" marR="0" lvl="0" indent="-457200" algn="l" rtl="0">
              <a:spcBef>
                <a:spcPts val="80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What do we need to do to avoid value leakage (customer/talent losses), maintain/improve service levels and stay on the offense during the integration?</a:t>
            </a:r>
            <a:endParaRPr dirty="0"/>
          </a:p>
          <a:p>
            <a:pPr marL="468313" marR="0" lvl="0" indent="-190499" algn="l" rtl="0">
              <a:spcBef>
                <a:spcPts val="800"/>
              </a:spcBef>
              <a:spcAft>
                <a:spcPts val="0"/>
              </a:spcAft>
              <a:buClr>
                <a:schemeClr val="lt1"/>
              </a:buClr>
              <a:buSzPts val="4200"/>
              <a:buFont typeface="Arial"/>
              <a:buNone/>
            </a:pPr>
            <a:endParaRPr sz="2800" dirty="0">
              <a:solidFill>
                <a:schemeClr val="lt1"/>
              </a:solidFill>
              <a:latin typeface="Outfit Light"/>
              <a:ea typeface="Outfit Light"/>
              <a:cs typeface="Outfit Light"/>
              <a:sym typeface="Outfit Light"/>
            </a:endParaRPr>
          </a:p>
          <a:p>
            <a:pPr marL="468313" marR="0" lvl="0" indent="-457200" algn="l" rtl="0">
              <a:spcBef>
                <a:spcPts val="80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How do we improve the customer experience and employee engagement?</a:t>
            </a:r>
            <a:endParaRPr dirty="0"/>
          </a:p>
          <a:p>
            <a:pPr marL="468313" marR="0" lvl="0" indent="-190499" algn="l" rtl="0">
              <a:spcBef>
                <a:spcPts val="800"/>
              </a:spcBef>
              <a:spcAft>
                <a:spcPts val="0"/>
              </a:spcAft>
              <a:buClr>
                <a:schemeClr val="lt1"/>
              </a:buClr>
              <a:buSzPts val="4200"/>
              <a:buFont typeface="Arial"/>
              <a:buNone/>
            </a:pPr>
            <a:endParaRPr sz="2800" dirty="0">
              <a:solidFill>
                <a:schemeClr val="lt1"/>
              </a:solidFill>
              <a:latin typeface="Outfit Light"/>
              <a:ea typeface="Outfit Light"/>
              <a:cs typeface="Outfit Light"/>
              <a:sym typeface="Outfit Light"/>
            </a:endParaRPr>
          </a:p>
          <a:p>
            <a:pPr marL="468313" marR="0" lvl="0" indent="-457200" algn="l" rtl="0">
              <a:spcBef>
                <a:spcPts val="80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How do we identify/evaluate key staff across the combined enterprise to determine best leaders, and where to focus our retention efforts? </a:t>
            </a:r>
            <a:endParaRPr dirty="0"/>
          </a:p>
        </p:txBody>
      </p:sp>
      <p:grpSp>
        <p:nvGrpSpPr>
          <p:cNvPr id="138" name="Google Shape;138;p5"/>
          <p:cNvGrpSpPr/>
          <p:nvPr/>
        </p:nvGrpSpPr>
        <p:grpSpPr>
          <a:xfrm>
            <a:off x="781229" y="6048136"/>
            <a:ext cx="9558462" cy="2117159"/>
            <a:chOff x="781229" y="6150140"/>
            <a:chExt cx="9558462" cy="2117159"/>
          </a:xfrm>
        </p:grpSpPr>
        <p:sp>
          <p:nvSpPr>
            <p:cNvPr id="139" name="Google Shape;139;p5"/>
            <p:cNvSpPr txBox="1"/>
            <p:nvPr/>
          </p:nvSpPr>
          <p:spPr>
            <a:xfrm>
              <a:off x="3010261" y="6150140"/>
              <a:ext cx="7329430"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6000" b="1" dirty="0">
                  <a:solidFill>
                    <a:srgbClr val="253F60"/>
                  </a:solidFill>
                  <a:latin typeface="Outfit"/>
                  <a:ea typeface="Outfit"/>
                  <a:cs typeface="Outfit"/>
                  <a:sym typeface="Outfit"/>
                </a:rPr>
                <a:t>VALUE CREATION AND RETENTION</a:t>
              </a:r>
              <a:endParaRPr sz="6000" b="1" dirty="0">
                <a:solidFill>
                  <a:srgbClr val="253F60"/>
                </a:solidFill>
                <a:latin typeface="Outfit"/>
                <a:ea typeface="Outfit"/>
                <a:cs typeface="Outfit"/>
                <a:sym typeface="Outfit"/>
              </a:endParaRPr>
            </a:p>
          </p:txBody>
        </p:sp>
        <p:cxnSp>
          <p:nvCxnSpPr>
            <p:cNvPr id="140" name="Google Shape;140;p5"/>
            <p:cNvCxnSpPr/>
            <p:nvPr/>
          </p:nvCxnSpPr>
          <p:spPr>
            <a:xfrm>
              <a:off x="781229" y="8267299"/>
              <a:ext cx="8126797" cy="0"/>
            </a:xfrm>
            <a:prstGeom prst="straightConnector1">
              <a:avLst/>
            </a:prstGeom>
            <a:noFill/>
            <a:ln w="79375" cap="flat" cmpd="sng">
              <a:solidFill>
                <a:srgbClr val="253F60"/>
              </a:solidFill>
              <a:prstDash val="solid"/>
              <a:round/>
              <a:headEnd type="none" w="sm" len="sm"/>
              <a:tailEnd type="none" w="sm" len="sm"/>
            </a:ln>
          </p:spPr>
        </p:cxnSp>
      </p:grpSp>
      <p:pic>
        <p:nvPicPr>
          <p:cNvPr id="141" name="Google Shape;141;p5"/>
          <p:cNvPicPr preferRelativeResize="0"/>
          <p:nvPr/>
        </p:nvPicPr>
        <p:blipFill rotWithShape="1">
          <a:blip r:embed="rId5">
            <a:alphaModFix/>
          </a:blip>
          <a:srcRect/>
          <a:stretch/>
        </p:blipFill>
        <p:spPr>
          <a:xfrm>
            <a:off x="781229" y="5798820"/>
            <a:ext cx="1944272" cy="2017247"/>
          </a:xfrm>
          <a:prstGeom prst="rect">
            <a:avLst/>
          </a:prstGeom>
          <a:noFill/>
          <a:ln>
            <a:noFill/>
          </a:ln>
        </p:spPr>
      </p:pic>
      <p:sp>
        <p:nvSpPr>
          <p:cNvPr id="142" name="Google Shape;142;p5"/>
          <p:cNvSpPr txBox="1"/>
          <p:nvPr/>
        </p:nvSpPr>
        <p:spPr>
          <a:xfrm>
            <a:off x="23259280" y="12882997"/>
            <a:ext cx="5317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rgbClr val="253F60"/>
                </a:solidFill>
                <a:latin typeface="Roboto Light"/>
                <a:ea typeface="Roboto Light"/>
                <a:cs typeface="Roboto Light"/>
                <a:sym typeface="Roboto Light"/>
              </a:rPr>
              <a:t>05</a:t>
            </a:r>
            <a:endParaRPr sz="2000" dirty="0">
              <a:solidFill>
                <a:srgbClr val="253F60"/>
              </a:solidFill>
              <a:latin typeface="Roboto Light"/>
              <a:ea typeface="Roboto Light"/>
              <a:cs typeface="Roboto Light"/>
              <a:sym typeface="Roboto Light"/>
            </a:endParaRPr>
          </a:p>
        </p:txBody>
      </p:sp>
      <p:sp>
        <p:nvSpPr>
          <p:cNvPr id="2" name="Holder 5">
            <a:extLst>
              <a:ext uri="{FF2B5EF4-FFF2-40B4-BE49-F238E27FC236}">
                <a16:creationId xmlns:a16="http://schemas.microsoft.com/office/drawing/2014/main" id="{D598BB06-0A91-BBB9-7CBD-F0C1F8019B85}"/>
              </a:ext>
            </a:extLst>
          </p:cNvPr>
          <p:cNvSpPr txBox="1">
            <a:spLocks/>
          </p:cNvSpPr>
          <p:nvPr/>
        </p:nvSpPr>
        <p:spPr>
          <a:xfrm>
            <a:off x="1011824" y="12882997"/>
            <a:ext cx="4623943" cy="30777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sz="2000" dirty="0">
                <a:solidFill>
                  <a:schemeClr val="tx1"/>
                </a:solidFill>
              </a:rPr>
              <a:t>© 100-Day Advisors    MandAPlaybook.com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6"/>
          <p:cNvPicPr preferRelativeResize="0"/>
          <p:nvPr/>
        </p:nvPicPr>
        <p:blipFill rotWithShape="1">
          <a:blip r:embed="rId3">
            <a:alphaModFix/>
          </a:blip>
          <a:srcRect/>
          <a:stretch/>
        </p:blipFill>
        <p:spPr>
          <a:xfrm>
            <a:off x="0" y="0"/>
            <a:ext cx="24384000" cy="13716000"/>
          </a:xfrm>
          <a:prstGeom prst="rect">
            <a:avLst/>
          </a:prstGeom>
          <a:noFill/>
          <a:ln>
            <a:noFill/>
          </a:ln>
        </p:spPr>
      </p:pic>
      <p:sp>
        <p:nvSpPr>
          <p:cNvPr id="148" name="Google Shape;148;p6"/>
          <p:cNvSpPr txBox="1"/>
          <p:nvPr/>
        </p:nvSpPr>
        <p:spPr>
          <a:xfrm>
            <a:off x="14775007" y="3307591"/>
            <a:ext cx="7229587" cy="112287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3200" dirty="0">
                <a:solidFill>
                  <a:srgbClr val="253F60"/>
                </a:solidFill>
                <a:latin typeface="Calibri"/>
                <a:ea typeface="Calibri"/>
                <a:cs typeface="Calibri"/>
                <a:sym typeface="Calibri"/>
              </a:rPr>
              <a:t>What is the best way to describe our merger’s strategic purpose? </a:t>
            </a:r>
            <a:endParaRPr dirty="0"/>
          </a:p>
        </p:txBody>
      </p:sp>
      <p:pic>
        <p:nvPicPr>
          <p:cNvPr id="149" name="Google Shape;149;p6"/>
          <p:cNvPicPr preferRelativeResize="0"/>
          <p:nvPr/>
        </p:nvPicPr>
        <p:blipFill rotWithShape="1">
          <a:blip r:embed="rId4">
            <a:alphaModFix/>
          </a:blip>
          <a:srcRect/>
          <a:stretch/>
        </p:blipFill>
        <p:spPr>
          <a:xfrm>
            <a:off x="10339690" y="1835170"/>
            <a:ext cx="12595123" cy="10366111"/>
          </a:xfrm>
          <a:prstGeom prst="rect">
            <a:avLst/>
          </a:prstGeom>
          <a:noFill/>
          <a:ln>
            <a:noFill/>
          </a:ln>
          <a:effectLst>
            <a:outerShdw blurRad="292100" dist="38100" dir="5400000" sx="101000" sy="101000" algn="t" rotWithShape="0">
              <a:srgbClr val="000000">
                <a:alpha val="40000"/>
              </a:srgbClr>
            </a:outerShdw>
          </a:effectLst>
        </p:spPr>
      </p:pic>
      <p:sp>
        <p:nvSpPr>
          <p:cNvPr id="150" name="Google Shape;150;p6"/>
          <p:cNvSpPr txBox="1"/>
          <p:nvPr/>
        </p:nvSpPr>
        <p:spPr>
          <a:xfrm>
            <a:off x="11399902" y="4989903"/>
            <a:ext cx="10191737" cy="4380686"/>
          </a:xfrm>
          <a:prstGeom prst="rect">
            <a:avLst/>
          </a:prstGeom>
          <a:noFill/>
          <a:ln>
            <a:noFill/>
          </a:ln>
        </p:spPr>
        <p:txBody>
          <a:bodyPr spcFirstLastPara="1" wrap="square" lIns="91425" tIns="45700" rIns="91425" bIns="45700" anchor="t" anchorCtr="0">
            <a:spAutoFit/>
          </a:bodyPr>
          <a:lstStyle/>
          <a:p>
            <a:pPr marL="468313" marR="0" lvl="0" indent="-457200" algn="l" rtl="0">
              <a:spcBef>
                <a:spcPts val="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How will we ensure we effectively involve and communicate with our staff, customers, board, suppliers, and other stakeholders?</a:t>
            </a:r>
            <a:endParaRPr dirty="0"/>
          </a:p>
          <a:p>
            <a:pPr marL="468313" marR="0" lvl="0" indent="-190499" algn="l" rtl="0">
              <a:spcBef>
                <a:spcPts val="800"/>
              </a:spcBef>
              <a:spcAft>
                <a:spcPts val="0"/>
              </a:spcAft>
              <a:buClr>
                <a:schemeClr val="lt1"/>
              </a:buClr>
              <a:buSzPts val="4200"/>
              <a:buFont typeface="Arial"/>
              <a:buNone/>
            </a:pPr>
            <a:endParaRPr sz="2800" dirty="0">
              <a:solidFill>
                <a:schemeClr val="lt1"/>
              </a:solidFill>
              <a:latin typeface="Outfit Light"/>
              <a:ea typeface="Outfit Light"/>
              <a:cs typeface="Outfit Light"/>
              <a:sym typeface="Outfit Light"/>
            </a:endParaRPr>
          </a:p>
          <a:p>
            <a:pPr marL="457200" marR="0" lvl="0" indent="-457200" algn="l" rtl="0">
              <a:spcBef>
                <a:spcPts val="80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What will we need to do to on change management to facilitate a successful integration? </a:t>
            </a:r>
            <a:endParaRPr dirty="0"/>
          </a:p>
          <a:p>
            <a:pPr marL="457200" marR="0" lvl="0" indent="-190500" algn="l" rtl="0">
              <a:spcBef>
                <a:spcPts val="800"/>
              </a:spcBef>
              <a:spcAft>
                <a:spcPts val="0"/>
              </a:spcAft>
              <a:buClr>
                <a:schemeClr val="lt1"/>
              </a:buClr>
              <a:buSzPts val="4200"/>
              <a:buFont typeface="Arial"/>
              <a:buNone/>
            </a:pPr>
            <a:endParaRPr sz="2800" dirty="0">
              <a:solidFill>
                <a:schemeClr val="lt1"/>
              </a:solidFill>
              <a:latin typeface="Outfit Light"/>
              <a:ea typeface="Outfit Light"/>
              <a:cs typeface="Outfit Light"/>
              <a:sym typeface="Outfit Light"/>
            </a:endParaRPr>
          </a:p>
          <a:p>
            <a:pPr marL="457200" marR="0" lvl="0" indent="-457200" algn="l" rtl="0">
              <a:spcBef>
                <a:spcPts val="800"/>
              </a:spcBef>
              <a:spcAft>
                <a:spcPts val="0"/>
              </a:spcAft>
              <a:buClr>
                <a:schemeClr val="lt1"/>
              </a:buClr>
              <a:buSzPts val="4200"/>
              <a:buFont typeface="Arial"/>
              <a:buChar char="•"/>
            </a:pPr>
            <a:r>
              <a:rPr lang="en-US" sz="2800" dirty="0">
                <a:solidFill>
                  <a:schemeClr val="lt1"/>
                </a:solidFill>
                <a:latin typeface="Outfit Light"/>
                <a:ea typeface="Outfit Light"/>
                <a:cs typeface="Outfit Light"/>
                <a:sym typeface="Outfit Light"/>
              </a:rPr>
              <a:t>How will we identify any cultural differences that will need to be addressed? </a:t>
            </a:r>
            <a:endParaRPr dirty="0"/>
          </a:p>
        </p:txBody>
      </p:sp>
      <p:grpSp>
        <p:nvGrpSpPr>
          <p:cNvPr id="151" name="Google Shape;151;p6"/>
          <p:cNvGrpSpPr/>
          <p:nvPr/>
        </p:nvGrpSpPr>
        <p:grpSpPr>
          <a:xfrm>
            <a:off x="822804" y="5653001"/>
            <a:ext cx="8598287" cy="2780499"/>
            <a:chOff x="822804" y="5755005"/>
            <a:chExt cx="8598287" cy="2780499"/>
          </a:xfrm>
        </p:grpSpPr>
        <p:sp>
          <p:nvSpPr>
            <p:cNvPr id="152" name="Google Shape;152;p6"/>
            <p:cNvSpPr txBox="1"/>
            <p:nvPr/>
          </p:nvSpPr>
          <p:spPr>
            <a:xfrm>
              <a:off x="3010260" y="5755005"/>
              <a:ext cx="6410831"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5400" b="1" dirty="0">
                  <a:solidFill>
                    <a:srgbClr val="253F60"/>
                  </a:solidFill>
                  <a:latin typeface="Outfit"/>
                  <a:ea typeface="Outfit"/>
                  <a:cs typeface="Outfit"/>
                  <a:sym typeface="Outfit"/>
                </a:rPr>
                <a:t>COMMUNICATION AND CHANGE MANAGEMENT</a:t>
              </a:r>
              <a:endParaRPr sz="5400" b="1" dirty="0">
                <a:solidFill>
                  <a:srgbClr val="253F60"/>
                </a:solidFill>
                <a:latin typeface="Outfit"/>
                <a:ea typeface="Outfit"/>
                <a:cs typeface="Outfit"/>
                <a:sym typeface="Outfit"/>
              </a:endParaRPr>
            </a:p>
          </p:txBody>
        </p:sp>
        <p:cxnSp>
          <p:nvCxnSpPr>
            <p:cNvPr id="153" name="Google Shape;153;p6"/>
            <p:cNvCxnSpPr/>
            <p:nvPr/>
          </p:nvCxnSpPr>
          <p:spPr>
            <a:xfrm>
              <a:off x="822804" y="8535504"/>
              <a:ext cx="8127232" cy="0"/>
            </a:xfrm>
            <a:prstGeom prst="straightConnector1">
              <a:avLst/>
            </a:prstGeom>
            <a:noFill/>
            <a:ln w="79375" cap="flat" cmpd="sng">
              <a:solidFill>
                <a:srgbClr val="253F60"/>
              </a:solidFill>
              <a:prstDash val="solid"/>
              <a:round/>
              <a:headEnd type="none" w="sm" len="sm"/>
              <a:tailEnd type="none" w="sm" len="sm"/>
            </a:ln>
          </p:spPr>
        </p:cxnSp>
      </p:grpSp>
      <p:pic>
        <p:nvPicPr>
          <p:cNvPr id="154" name="Google Shape;154;p6"/>
          <p:cNvPicPr preferRelativeResize="0"/>
          <p:nvPr/>
        </p:nvPicPr>
        <p:blipFill rotWithShape="1">
          <a:blip r:embed="rId5">
            <a:alphaModFix/>
          </a:blip>
          <a:srcRect/>
          <a:stretch/>
        </p:blipFill>
        <p:spPr>
          <a:xfrm>
            <a:off x="822804" y="5949913"/>
            <a:ext cx="1888326" cy="1785228"/>
          </a:xfrm>
          <a:prstGeom prst="rect">
            <a:avLst/>
          </a:prstGeom>
          <a:noFill/>
          <a:ln>
            <a:noFill/>
          </a:ln>
        </p:spPr>
      </p:pic>
      <p:sp>
        <p:nvSpPr>
          <p:cNvPr id="155" name="Google Shape;155;p6"/>
          <p:cNvSpPr txBox="1"/>
          <p:nvPr/>
        </p:nvSpPr>
        <p:spPr>
          <a:xfrm>
            <a:off x="23259280" y="12882997"/>
            <a:ext cx="5317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rgbClr val="253F60"/>
                </a:solidFill>
                <a:latin typeface="Roboto Light"/>
                <a:ea typeface="Roboto Light"/>
                <a:cs typeface="Roboto Light"/>
                <a:sym typeface="Roboto Light"/>
              </a:rPr>
              <a:t>06</a:t>
            </a:r>
            <a:endParaRPr sz="2000" dirty="0">
              <a:solidFill>
                <a:srgbClr val="253F60"/>
              </a:solidFill>
              <a:latin typeface="Roboto Light"/>
              <a:ea typeface="Roboto Light"/>
              <a:cs typeface="Roboto Light"/>
              <a:sym typeface="Roboto Light"/>
            </a:endParaRPr>
          </a:p>
        </p:txBody>
      </p:sp>
      <p:sp>
        <p:nvSpPr>
          <p:cNvPr id="2" name="Holder 5">
            <a:extLst>
              <a:ext uri="{FF2B5EF4-FFF2-40B4-BE49-F238E27FC236}">
                <a16:creationId xmlns:a16="http://schemas.microsoft.com/office/drawing/2014/main" id="{D533B43E-CBBD-12FF-4052-CF33F2E22C04}"/>
              </a:ext>
            </a:extLst>
          </p:cNvPr>
          <p:cNvSpPr txBox="1">
            <a:spLocks/>
          </p:cNvSpPr>
          <p:nvPr/>
        </p:nvSpPr>
        <p:spPr>
          <a:xfrm>
            <a:off x="1011824" y="12882997"/>
            <a:ext cx="4623943" cy="30777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sz="2000" dirty="0">
                <a:solidFill>
                  <a:schemeClr val="tx1"/>
                </a:solidFill>
              </a:rPr>
              <a:t>© 100-Day Advisors    MandAPlaybook.com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8" name="Google Shape;148;p6"/>
          <p:cNvSpPr txBox="1"/>
          <p:nvPr/>
        </p:nvSpPr>
        <p:spPr>
          <a:xfrm>
            <a:off x="14775007" y="3307591"/>
            <a:ext cx="7229587" cy="112287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None/>
            </a:pPr>
            <a:r>
              <a:rPr lang="en-US" sz="3200" dirty="0">
                <a:solidFill>
                  <a:srgbClr val="253F60"/>
                </a:solidFill>
                <a:latin typeface="Calibri"/>
                <a:ea typeface="Calibri"/>
                <a:cs typeface="Calibri"/>
                <a:sym typeface="Calibri"/>
              </a:rPr>
              <a:t>What is the best way to describe our merger’s strategic purpose? </a:t>
            </a:r>
            <a:endParaRPr dirty="0"/>
          </a:p>
        </p:txBody>
      </p:sp>
      <p:pic>
        <p:nvPicPr>
          <p:cNvPr id="149" name="Google Shape;149;p6"/>
          <p:cNvPicPr preferRelativeResize="0"/>
          <p:nvPr/>
        </p:nvPicPr>
        <p:blipFill rotWithShape="1">
          <a:blip r:embed="rId3">
            <a:alphaModFix/>
          </a:blip>
          <a:srcRect/>
          <a:stretch/>
        </p:blipFill>
        <p:spPr>
          <a:xfrm>
            <a:off x="10339690" y="1835170"/>
            <a:ext cx="12595123" cy="10366111"/>
          </a:xfrm>
          <a:prstGeom prst="rect">
            <a:avLst/>
          </a:prstGeom>
          <a:noFill/>
          <a:ln>
            <a:noFill/>
          </a:ln>
          <a:effectLst>
            <a:outerShdw blurRad="292100" dist="38100" dir="5400000" sx="101000" sy="101000" algn="t" rotWithShape="0">
              <a:srgbClr val="000000">
                <a:alpha val="40000"/>
              </a:srgbClr>
            </a:outerShdw>
          </a:effectLst>
        </p:spPr>
      </p:pic>
      <p:sp>
        <p:nvSpPr>
          <p:cNvPr id="155" name="Google Shape;155;p6"/>
          <p:cNvSpPr txBox="1"/>
          <p:nvPr/>
        </p:nvSpPr>
        <p:spPr>
          <a:xfrm>
            <a:off x="23259280" y="12882997"/>
            <a:ext cx="53174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rgbClr val="253F60"/>
                </a:solidFill>
                <a:latin typeface="Roboto Light"/>
                <a:ea typeface="Roboto Light"/>
                <a:cs typeface="Roboto Light"/>
                <a:sym typeface="Roboto Light"/>
              </a:rPr>
              <a:t>06</a:t>
            </a:r>
            <a:endParaRPr sz="2000" dirty="0">
              <a:solidFill>
                <a:srgbClr val="253F60"/>
              </a:solidFill>
              <a:latin typeface="Roboto Light"/>
              <a:ea typeface="Roboto Light"/>
              <a:cs typeface="Roboto Light"/>
              <a:sym typeface="Roboto Light"/>
            </a:endParaRPr>
          </a:p>
        </p:txBody>
      </p:sp>
      <p:sp>
        <p:nvSpPr>
          <p:cNvPr id="2" name="Holder 5">
            <a:extLst>
              <a:ext uri="{FF2B5EF4-FFF2-40B4-BE49-F238E27FC236}">
                <a16:creationId xmlns:a16="http://schemas.microsoft.com/office/drawing/2014/main" id="{D533B43E-CBBD-12FF-4052-CF33F2E22C04}"/>
              </a:ext>
            </a:extLst>
          </p:cNvPr>
          <p:cNvSpPr txBox="1">
            <a:spLocks/>
          </p:cNvSpPr>
          <p:nvPr/>
        </p:nvSpPr>
        <p:spPr>
          <a:xfrm>
            <a:off x="1011824" y="12882997"/>
            <a:ext cx="4623943" cy="307777"/>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400"/>
              <a:buFont typeface="Arial"/>
              <a:buNone/>
              <a:defRPr sz="1000" b="0" i="0" u="none" strike="noStrike" cap="none">
                <a:solidFill>
                  <a:schemeClr val="tx1">
                    <a:tint val="75000"/>
                  </a:schemeClr>
                </a:solidFill>
                <a:latin typeface="Garamond"/>
                <a:ea typeface="Garamond"/>
                <a:cs typeface="Garamond"/>
                <a:sym typeface="Garamon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sz="2000" dirty="0">
                <a:solidFill>
                  <a:schemeClr val="tx1"/>
                </a:solidFill>
              </a:rPr>
              <a:t>© 100-Day Advisors    MandAPlaybook.com</a:t>
            </a:r>
          </a:p>
        </p:txBody>
      </p:sp>
      <p:sp>
        <p:nvSpPr>
          <p:cNvPr id="3" name="Google Shape;173;p9">
            <a:extLst>
              <a:ext uri="{FF2B5EF4-FFF2-40B4-BE49-F238E27FC236}">
                <a16:creationId xmlns:a16="http://schemas.microsoft.com/office/drawing/2014/main" id="{D731DA72-DC57-AFC8-0B0F-5B2BFE446EBB}"/>
              </a:ext>
            </a:extLst>
          </p:cNvPr>
          <p:cNvSpPr/>
          <p:nvPr/>
        </p:nvSpPr>
        <p:spPr>
          <a:xfrm>
            <a:off x="11700118" y="4263092"/>
            <a:ext cx="9362022" cy="6211911"/>
          </a:xfrm>
          <a:prstGeom prst="rect">
            <a:avLst/>
          </a:prstGeom>
          <a:noFill/>
          <a:ln>
            <a:noFill/>
          </a:ln>
        </p:spPr>
        <p:txBody>
          <a:bodyPr spcFirstLastPara="1" wrap="square" lIns="91419" tIns="45697" rIns="91419" bIns="45697" anchor="ctr" anchorCtr="0">
            <a:noAutofit/>
          </a:bodyPr>
          <a:lstStyle/>
          <a:p>
            <a:r>
              <a:rPr lang="en-US" sz="3200" b="1" dirty="0">
                <a:solidFill>
                  <a:schemeClr val="bg1"/>
                </a:solidFill>
                <a:latin typeface="Century Gothic" panose="020B0502020202020204" pitchFamily="34" charset="0"/>
                <a:ea typeface="Century Gothic"/>
                <a:cs typeface="Poppins" pitchFamily="2" charset="77"/>
                <a:sym typeface="Century Gothic"/>
              </a:rPr>
              <a:t>Consulting Inquiries:</a:t>
            </a:r>
          </a:p>
          <a:p>
            <a:endParaRPr lang="en-US" sz="3200" b="1" dirty="0">
              <a:solidFill>
                <a:schemeClr val="bg1"/>
              </a:solidFill>
              <a:latin typeface="Century Gothic" panose="020B0502020202020204" pitchFamily="34" charset="0"/>
              <a:ea typeface="Century Gothic"/>
              <a:cs typeface="Poppins" pitchFamily="2" charset="77"/>
              <a:sym typeface="Century Gothic"/>
              <a:hlinkClick r:id="rId4">
                <a:extLst>
                  <a:ext uri="{A12FA001-AC4F-418D-AE19-62706E023703}">
                    <ahyp:hlinkClr xmlns:ahyp="http://schemas.microsoft.com/office/drawing/2018/hyperlinkcolor" val="tx"/>
                  </a:ext>
                </a:extLst>
              </a:hlinkClick>
            </a:endParaRPr>
          </a:p>
          <a:p>
            <a:r>
              <a:rPr lang="en-US" sz="3200" b="1" dirty="0">
                <a:solidFill>
                  <a:schemeClr val="bg1"/>
                </a:solidFill>
                <a:latin typeface="Century Gothic" panose="020B0502020202020204" pitchFamily="34" charset="0"/>
                <a:ea typeface="Century Gothic"/>
                <a:cs typeface="Poppins" pitchFamily="2" charset="77"/>
                <a:sym typeface="Century Gothic"/>
              </a:rPr>
              <a:t>Email: inquiries@ MandAPlaybook.com</a:t>
            </a:r>
          </a:p>
          <a:p>
            <a:endParaRPr lang="en-US" sz="3200" b="1" dirty="0">
              <a:solidFill>
                <a:schemeClr val="bg1"/>
              </a:solidFill>
              <a:latin typeface="Century Gothic" panose="020B0502020202020204" pitchFamily="34" charset="0"/>
              <a:ea typeface="Century Gothic"/>
              <a:cs typeface="Poppins" pitchFamily="2" charset="77"/>
              <a:sym typeface="Century Gothic"/>
            </a:endParaRPr>
          </a:p>
          <a:p>
            <a:r>
              <a:rPr lang="en-US" sz="3200" b="1" dirty="0">
                <a:solidFill>
                  <a:schemeClr val="bg1"/>
                </a:solidFill>
                <a:latin typeface="Century Gothic" panose="020B0502020202020204" pitchFamily="34" charset="0"/>
                <a:ea typeface="Century Gothic"/>
                <a:cs typeface="Poppins" pitchFamily="2" charset="77"/>
                <a:sym typeface="Century Gothic"/>
              </a:rPr>
              <a:t>Website: MandAPlaybook.com/consulting</a:t>
            </a:r>
          </a:p>
          <a:p>
            <a:endParaRPr lang="en-US" sz="2800" b="1" dirty="0">
              <a:solidFill>
                <a:schemeClr val="bg1"/>
              </a:solidFill>
              <a:latin typeface="Century Gothic" panose="020B0502020202020204" pitchFamily="34" charset="0"/>
              <a:cs typeface="Poppins" pitchFamily="2" charset="77"/>
              <a:sym typeface="Century Gothic"/>
            </a:endParaRPr>
          </a:p>
          <a:p>
            <a:pPr>
              <a:lnSpc>
                <a:spcPct val="150000"/>
              </a:lnSpc>
            </a:pPr>
            <a:endParaRPr lang="en-US" sz="2800" dirty="0">
              <a:solidFill>
                <a:schemeClr val="bg1"/>
              </a:solidFill>
              <a:latin typeface="Poppins" pitchFamily="2" charset="77"/>
              <a:cs typeface="Poppins" pitchFamily="2" charset="77"/>
            </a:endParaRPr>
          </a:p>
          <a:p>
            <a:endParaRPr sz="1940" dirty="0">
              <a:latin typeface="Poppins" pitchFamily="2" charset="77"/>
              <a:cs typeface="Poppins" pitchFamily="2" charset="77"/>
            </a:endParaRPr>
          </a:p>
        </p:txBody>
      </p:sp>
      <p:pic>
        <p:nvPicPr>
          <p:cNvPr id="4" name="Picture 3" descr="A logo with black text&#10;&#10;Description automatically generated">
            <a:extLst>
              <a:ext uri="{FF2B5EF4-FFF2-40B4-BE49-F238E27FC236}">
                <a16:creationId xmlns:a16="http://schemas.microsoft.com/office/drawing/2014/main" id="{77FFBB1F-3AE8-A683-F538-2534FD315B1F}"/>
              </a:ext>
            </a:extLst>
          </p:cNvPr>
          <p:cNvPicPr>
            <a:picLocks noChangeAspect="1"/>
          </p:cNvPicPr>
          <p:nvPr/>
        </p:nvPicPr>
        <p:blipFill>
          <a:blip r:embed="rId5"/>
          <a:stretch>
            <a:fillRect/>
          </a:stretch>
        </p:blipFill>
        <p:spPr>
          <a:xfrm>
            <a:off x="0" y="5103865"/>
            <a:ext cx="10110651" cy="3578057"/>
          </a:xfrm>
          <a:prstGeom prst="rect">
            <a:avLst/>
          </a:prstGeom>
        </p:spPr>
      </p:pic>
      <p:sp>
        <p:nvSpPr>
          <p:cNvPr id="5" name="Google Shape;172;p9">
            <a:extLst>
              <a:ext uri="{FF2B5EF4-FFF2-40B4-BE49-F238E27FC236}">
                <a16:creationId xmlns:a16="http://schemas.microsoft.com/office/drawing/2014/main" id="{D5534F89-1CE9-C7FF-AB11-0D318F78995F}"/>
              </a:ext>
            </a:extLst>
          </p:cNvPr>
          <p:cNvSpPr/>
          <p:nvPr/>
        </p:nvSpPr>
        <p:spPr>
          <a:xfrm>
            <a:off x="10855994" y="7373775"/>
            <a:ext cx="674858" cy="559667"/>
          </a:xfrm>
          <a:prstGeom prst="ellipse">
            <a:avLst/>
          </a:prstGeom>
          <a:solidFill>
            <a:srgbClr val="FFC000"/>
          </a:solidFill>
          <a:ln>
            <a:noFill/>
          </a:ln>
        </p:spPr>
        <p:txBody>
          <a:bodyPr spcFirstLastPara="1" wrap="square" lIns="91419" tIns="45697" rIns="91419" bIns="45697" anchor="ctr" anchorCtr="0">
            <a:noAutofit/>
          </a:bodyPr>
          <a:lstStyle/>
          <a:p>
            <a:pPr algn="ctr"/>
            <a:endParaRPr b="1" dirty="0">
              <a:solidFill>
                <a:srgbClr val="FFC000"/>
              </a:solidFill>
              <a:highlight>
                <a:srgbClr val="FFFF00"/>
              </a:highlight>
              <a:latin typeface="Century Gothic"/>
              <a:ea typeface="Century Gothic"/>
              <a:cs typeface="Century Gothic"/>
              <a:sym typeface="Century Gothic"/>
            </a:endParaRPr>
          </a:p>
        </p:txBody>
      </p:sp>
      <p:sp>
        <p:nvSpPr>
          <p:cNvPr id="6" name="Google Shape;172;p9">
            <a:extLst>
              <a:ext uri="{FF2B5EF4-FFF2-40B4-BE49-F238E27FC236}">
                <a16:creationId xmlns:a16="http://schemas.microsoft.com/office/drawing/2014/main" id="{27787384-F3D5-112C-60F4-6441BCACA7A1}"/>
              </a:ext>
            </a:extLst>
          </p:cNvPr>
          <p:cNvSpPr/>
          <p:nvPr/>
        </p:nvSpPr>
        <p:spPr>
          <a:xfrm>
            <a:off x="10835600" y="6439854"/>
            <a:ext cx="674858" cy="559667"/>
          </a:xfrm>
          <a:prstGeom prst="ellipse">
            <a:avLst/>
          </a:prstGeom>
          <a:solidFill>
            <a:srgbClr val="FFC000"/>
          </a:solidFill>
          <a:ln>
            <a:noFill/>
          </a:ln>
        </p:spPr>
        <p:txBody>
          <a:bodyPr spcFirstLastPara="1" wrap="square" lIns="91419" tIns="45697" rIns="91419" bIns="45697" anchor="ctr" anchorCtr="0">
            <a:noAutofit/>
          </a:bodyPr>
          <a:lstStyle/>
          <a:p>
            <a:pPr algn="ctr"/>
            <a:endParaRPr b="1" dirty="0">
              <a:solidFill>
                <a:srgbClr val="FFC000"/>
              </a:solidFill>
              <a:highlight>
                <a:srgbClr val="FFFF00"/>
              </a:highlight>
              <a:latin typeface="Century Gothic"/>
              <a:ea typeface="Century Gothic"/>
              <a:cs typeface="Century Gothic"/>
              <a:sym typeface="Century Gothic"/>
            </a:endParaRPr>
          </a:p>
        </p:txBody>
      </p:sp>
      <p:pic>
        <p:nvPicPr>
          <p:cNvPr id="7" name="Google Shape;167;p9" descr="Envelope outline">
            <a:extLst>
              <a:ext uri="{FF2B5EF4-FFF2-40B4-BE49-F238E27FC236}">
                <a16:creationId xmlns:a16="http://schemas.microsoft.com/office/drawing/2014/main" id="{1249CA13-C1B2-398A-F7FA-63FCAF28DD09}"/>
              </a:ext>
            </a:extLst>
          </p:cNvPr>
          <p:cNvPicPr preferRelativeResize="0"/>
          <p:nvPr/>
        </p:nvPicPr>
        <p:blipFill rotWithShape="1">
          <a:blip r:embed="rId6">
            <a:alphaModFix/>
          </a:blip>
          <a:srcRect/>
          <a:stretch/>
        </p:blipFill>
        <p:spPr>
          <a:xfrm>
            <a:off x="10977038" y="6537444"/>
            <a:ext cx="391565" cy="398934"/>
          </a:xfrm>
          <a:prstGeom prst="rect">
            <a:avLst/>
          </a:prstGeom>
          <a:solidFill>
            <a:srgbClr val="FFC000"/>
          </a:solidFill>
          <a:ln>
            <a:noFill/>
          </a:ln>
        </p:spPr>
      </p:pic>
      <p:pic>
        <p:nvPicPr>
          <p:cNvPr id="8" name="Google Shape;169;p9" descr="@ outline">
            <a:extLst>
              <a:ext uri="{FF2B5EF4-FFF2-40B4-BE49-F238E27FC236}">
                <a16:creationId xmlns:a16="http://schemas.microsoft.com/office/drawing/2014/main" id="{ED4E6D91-BDB4-C9FB-00AC-31B13CADA575}"/>
              </a:ext>
            </a:extLst>
          </p:cNvPr>
          <p:cNvPicPr preferRelativeResize="0"/>
          <p:nvPr/>
        </p:nvPicPr>
        <p:blipFill rotWithShape="1">
          <a:blip r:embed="rId7">
            <a:alphaModFix/>
          </a:blip>
          <a:srcRect/>
          <a:stretch/>
        </p:blipFill>
        <p:spPr>
          <a:xfrm>
            <a:off x="10992190" y="7440890"/>
            <a:ext cx="425438" cy="446344"/>
          </a:xfrm>
          <a:prstGeom prst="rect">
            <a:avLst/>
          </a:prstGeom>
          <a:solidFill>
            <a:srgbClr val="FFC000"/>
          </a:solidFill>
          <a:ln>
            <a:noFill/>
          </a:ln>
        </p:spPr>
      </p:pic>
    </p:spTree>
    <p:extLst>
      <p:ext uri="{BB962C8B-B14F-4D97-AF65-F5344CB8AC3E}">
        <p14:creationId xmlns:p14="http://schemas.microsoft.com/office/powerpoint/2010/main" val="297370536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1435</TotalTime>
  <Words>592</Words>
  <Application>Microsoft Office PowerPoint</Application>
  <PresentationFormat>Custom</PresentationFormat>
  <Paragraphs>66</Paragraphs>
  <Slides>7</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Roboto Light</vt:lpstr>
      <vt:lpstr>Calibri</vt:lpstr>
      <vt:lpstr>Outfit Light</vt:lpstr>
      <vt:lpstr>Poppins</vt:lpstr>
      <vt:lpstr>Arial</vt:lpstr>
      <vt:lpstr>Courier New</vt:lpstr>
      <vt:lpstr>Outfit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4FOLD STUDIO</dc:creator>
  <cp:lastModifiedBy>Joseph Aberger</cp:lastModifiedBy>
  <cp:revision>8</cp:revision>
  <dcterms:created xsi:type="dcterms:W3CDTF">2011-01-21T15:00:27Z</dcterms:created>
  <dcterms:modified xsi:type="dcterms:W3CDTF">2026-07-22T16:04:10Z</dcterms:modified>
</cp:coreProperties>
</file>